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907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i/E6qGRenrVoNPcsc5i+93HzRg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71646" y="685800"/>
            <a:ext cx="3715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571646" y="685800"/>
            <a:ext cx="3715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571646" y="685800"/>
            <a:ext cx="3715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571646" y="685800"/>
            <a:ext cx="3715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571646" y="685800"/>
            <a:ext cx="3715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:notes"/>
          <p:cNvSpPr/>
          <p:nvPr>
            <p:ph idx="2" type="sldImg"/>
          </p:nvPr>
        </p:nvSpPr>
        <p:spPr>
          <a:xfrm>
            <a:off x="1571646" y="685800"/>
            <a:ext cx="3715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:notes"/>
          <p:cNvSpPr/>
          <p:nvPr>
            <p:ph idx="2" type="sldImg"/>
          </p:nvPr>
        </p:nvSpPr>
        <p:spPr>
          <a:xfrm>
            <a:off x="1571646" y="685800"/>
            <a:ext cx="3715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7:notes"/>
          <p:cNvSpPr/>
          <p:nvPr>
            <p:ph idx="2" type="sldImg"/>
          </p:nvPr>
        </p:nvSpPr>
        <p:spPr>
          <a:xfrm>
            <a:off x="1571646" y="685800"/>
            <a:ext cx="3715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8:notes"/>
          <p:cNvSpPr/>
          <p:nvPr>
            <p:ph idx="2" type="sldImg"/>
          </p:nvPr>
        </p:nvSpPr>
        <p:spPr>
          <a:xfrm>
            <a:off x="1571646" y="685800"/>
            <a:ext cx="3715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9:notes"/>
          <p:cNvSpPr/>
          <p:nvPr>
            <p:ph idx="2" type="sldImg"/>
          </p:nvPr>
        </p:nvSpPr>
        <p:spPr>
          <a:xfrm>
            <a:off x="1571646" y="685800"/>
            <a:ext cx="3715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238400" y="1122363"/>
            <a:ext cx="7430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238400" y="3602038"/>
            <a:ext cx="74304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68112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3281760" y="6356350"/>
            <a:ext cx="3343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699696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681120" y="365125"/>
            <a:ext cx="8544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778030" y="-271225"/>
            <a:ext cx="4351200" cy="85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68112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281760" y="6356350"/>
            <a:ext cx="3343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99696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5251980" y="2202925"/>
            <a:ext cx="5811900" cy="213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917550" y="128575"/>
            <a:ext cx="5811900" cy="62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68112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281760" y="6356350"/>
            <a:ext cx="3343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99696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681120" y="365125"/>
            <a:ext cx="8544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681120" y="1825625"/>
            <a:ext cx="8544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68112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3281760" y="6356350"/>
            <a:ext cx="3343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699696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681120" y="365125"/>
            <a:ext cx="8544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0" type="dt"/>
          </p:nvPr>
        </p:nvSpPr>
        <p:spPr>
          <a:xfrm>
            <a:off x="68112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1" type="ftr"/>
          </p:nvPr>
        </p:nvSpPr>
        <p:spPr>
          <a:xfrm>
            <a:off x="3281760" y="6356350"/>
            <a:ext cx="3343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699696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idx="10" type="dt"/>
          </p:nvPr>
        </p:nvSpPr>
        <p:spPr>
          <a:xfrm>
            <a:off x="68112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1" type="ftr"/>
          </p:nvPr>
        </p:nvSpPr>
        <p:spPr>
          <a:xfrm>
            <a:off x="3281760" y="6356350"/>
            <a:ext cx="3343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699696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675960" y="1709738"/>
            <a:ext cx="85449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" type="body"/>
          </p:nvPr>
        </p:nvSpPr>
        <p:spPr>
          <a:xfrm>
            <a:off x="675960" y="4589463"/>
            <a:ext cx="85449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15"/>
          <p:cNvSpPr txBox="1"/>
          <p:nvPr>
            <p:ph idx="10" type="dt"/>
          </p:nvPr>
        </p:nvSpPr>
        <p:spPr>
          <a:xfrm>
            <a:off x="68112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1" type="ftr"/>
          </p:nvPr>
        </p:nvSpPr>
        <p:spPr>
          <a:xfrm>
            <a:off x="3281760" y="6356350"/>
            <a:ext cx="3343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2" type="sldNum"/>
          </p:nvPr>
        </p:nvSpPr>
        <p:spPr>
          <a:xfrm>
            <a:off x="699696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 txBox="1"/>
          <p:nvPr>
            <p:ph type="title"/>
          </p:nvPr>
        </p:nvSpPr>
        <p:spPr>
          <a:xfrm>
            <a:off x="681120" y="365125"/>
            <a:ext cx="8544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" type="body"/>
          </p:nvPr>
        </p:nvSpPr>
        <p:spPr>
          <a:xfrm>
            <a:off x="681120" y="1825625"/>
            <a:ext cx="42105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2" type="body"/>
          </p:nvPr>
        </p:nvSpPr>
        <p:spPr>
          <a:xfrm>
            <a:off x="5015520" y="1825625"/>
            <a:ext cx="42105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68112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3281760" y="6356350"/>
            <a:ext cx="3343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699696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682410" y="365125"/>
            <a:ext cx="8544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" type="body"/>
          </p:nvPr>
        </p:nvSpPr>
        <p:spPr>
          <a:xfrm>
            <a:off x="682410" y="1681163"/>
            <a:ext cx="41913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7"/>
          <p:cNvSpPr txBox="1"/>
          <p:nvPr>
            <p:ph idx="2" type="body"/>
          </p:nvPr>
        </p:nvSpPr>
        <p:spPr>
          <a:xfrm>
            <a:off x="682410" y="2505075"/>
            <a:ext cx="41913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3" type="body"/>
          </p:nvPr>
        </p:nvSpPr>
        <p:spPr>
          <a:xfrm>
            <a:off x="5015520" y="1681163"/>
            <a:ext cx="42120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7"/>
          <p:cNvSpPr txBox="1"/>
          <p:nvPr>
            <p:ph idx="4" type="body"/>
          </p:nvPr>
        </p:nvSpPr>
        <p:spPr>
          <a:xfrm>
            <a:off x="5015520" y="2505075"/>
            <a:ext cx="42120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68112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281760" y="6356350"/>
            <a:ext cx="3343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99696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682410" y="457200"/>
            <a:ext cx="3195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4211850" y="987425"/>
            <a:ext cx="50154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682410" y="2057400"/>
            <a:ext cx="3195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68112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281760" y="6356350"/>
            <a:ext cx="3343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99696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682410" y="457200"/>
            <a:ext cx="3195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4211850" y="987425"/>
            <a:ext cx="50154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682410" y="2057400"/>
            <a:ext cx="3195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68112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281760" y="6356350"/>
            <a:ext cx="3343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99696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681120" y="365125"/>
            <a:ext cx="8544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681120" y="1825625"/>
            <a:ext cx="8544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68112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281760" y="6356350"/>
            <a:ext cx="3343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996960" y="6356350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021175" y="1781250"/>
            <a:ext cx="792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3500">
                <a:solidFill>
                  <a:srgbClr val="366092"/>
                </a:solidFill>
              </a:rPr>
              <a:t>ENCUENTRO </a:t>
            </a:r>
            <a:br>
              <a:rPr b="1" lang="es-AR" sz="3500">
                <a:solidFill>
                  <a:srgbClr val="366092"/>
                </a:solidFill>
              </a:rPr>
            </a:br>
            <a:r>
              <a:rPr b="1" lang="es-AR" sz="3500">
                <a:solidFill>
                  <a:srgbClr val="366092"/>
                </a:solidFill>
              </a:rPr>
              <a:t>CON INSPECTORAS E INSPECTORES</a:t>
            </a:r>
            <a:endParaRPr b="1" sz="3500">
              <a:solidFill>
                <a:srgbClr val="36609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lang="es-AR" sz="3500">
                <a:solidFill>
                  <a:srgbClr val="366092"/>
                </a:solidFill>
              </a:rPr>
            </a:br>
            <a:r>
              <a:rPr b="1" lang="es-AR" sz="3500">
                <a:solidFill>
                  <a:srgbClr val="366092"/>
                </a:solidFill>
              </a:rPr>
              <a:t>Nivel Primario</a:t>
            </a:r>
            <a:endParaRPr sz="4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263668" y="4500850"/>
            <a:ext cx="1785900" cy="5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>
                <a:solidFill>
                  <a:srgbClr val="000000"/>
                </a:solidFill>
              </a:rPr>
              <a:t>Año 2021</a:t>
            </a:r>
            <a:endParaRPr b="1"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3675" y="53750"/>
            <a:ext cx="2913700" cy="107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532400" y="741150"/>
            <a:ext cx="4175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500">
                <a:solidFill>
                  <a:srgbClr val="00AEC3"/>
                </a:solidFill>
              </a:rPr>
              <a:t>Dirección Provincial de Educación Primaria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/>
          <p:nvPr/>
        </p:nvSpPr>
        <p:spPr>
          <a:xfrm>
            <a:off x="164468" y="188640"/>
            <a:ext cx="9577200" cy="5256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427672" y="4525"/>
            <a:ext cx="91782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950">
                <a:solidFill>
                  <a:srgbClr val="366092"/>
                </a:solidFill>
              </a:rPr>
              <a:t>Dirección Provincial de Educación Primaria </a:t>
            </a:r>
            <a:br>
              <a:rPr b="1" lang="es-AR" sz="2850">
                <a:solidFill>
                  <a:srgbClr val="366092"/>
                </a:solidFill>
              </a:rPr>
            </a:br>
            <a:r>
              <a:rPr b="1" lang="es-AR" sz="2850">
                <a:solidFill>
                  <a:srgbClr val="366092"/>
                </a:solidFill>
              </a:rPr>
              <a:t>PROPÓSITOS 2021</a:t>
            </a:r>
            <a:endParaRPr sz="258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 rot="-3577121">
            <a:off x="186643" y="45417"/>
            <a:ext cx="465643" cy="401636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710477" y="3231485"/>
            <a:ext cx="2967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710477" y="4075160"/>
            <a:ext cx="2967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1061300" y="3677575"/>
            <a:ext cx="8602200" cy="49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13"/>
              <a:buNone/>
            </a:pPr>
            <a:r>
              <a:t/>
            </a:r>
            <a:endParaRPr sz="18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13"/>
              <a:buNone/>
            </a:pPr>
            <a:r>
              <a:rPr lang="es-AR" sz="18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2. A establecer objetivos imprescindibles referidos a la presencia frecuente del/a Inspector/a en las escuelas y en las aulas y a definir qué vamos a ver en cada visita, según el momento del año o la situación de la enseñanza en las escuelas o en cierta escuela.</a:t>
            </a:r>
            <a:endParaRPr sz="147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-163525" y="1391000"/>
            <a:ext cx="94830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900">
                <a:solidFill>
                  <a:srgbClr val="00AEC3"/>
                </a:solidFill>
              </a:rPr>
              <a:t>1. </a:t>
            </a:r>
            <a:r>
              <a:rPr b="1" lang="es-AR" sz="1900">
                <a:solidFill>
                  <a:srgbClr val="00AEC3"/>
                </a:solidFill>
              </a:rPr>
              <a:t>SOSTENER MENSUALMENTE ESPACIOS DE REFLEXIÓN Y ACOMPAÑAMIENTO CON LAS Y LOS IE</a:t>
            </a:r>
            <a:r>
              <a:rPr lang="es-AR" sz="1900">
                <a:solidFill>
                  <a:schemeClr val="dk1"/>
                </a:solidFill>
              </a:rPr>
              <a:t> </a:t>
            </a:r>
            <a:endParaRPr sz="1900"/>
          </a:p>
        </p:txBody>
      </p:sp>
      <p:sp>
        <p:nvSpPr>
          <p:cNvPr id="99" name="Google Shape;99;p2"/>
          <p:cNvSpPr txBox="1"/>
          <p:nvPr/>
        </p:nvSpPr>
        <p:spPr>
          <a:xfrm>
            <a:off x="330975" y="2256388"/>
            <a:ext cx="9178200" cy="5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AR" sz="1870">
                <a:solidFill>
                  <a:srgbClr val="434343"/>
                </a:solidFill>
              </a:rPr>
              <a:t>Encuentros quincenales –virtuales y/o presenciales- en subgrupos, con registros de situaciones escolares y/o lecturas previas, que den lugar:</a:t>
            </a:r>
            <a:endParaRPr sz="1870">
              <a:solidFill>
                <a:srgbClr val="434343"/>
              </a:solidFill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1061300" y="2875200"/>
            <a:ext cx="8602200" cy="8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7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rgbClr val="434343"/>
                </a:solidFill>
              </a:rPr>
              <a:t>1. </a:t>
            </a:r>
            <a:r>
              <a:rPr lang="es-AR" sz="1800">
                <a:solidFill>
                  <a:srgbClr val="434343"/>
                </a:solidFill>
              </a:rPr>
              <a:t>Al intercambio “cercano” como estrategia de formación desde una perspectiva de construcción colectiva de conocimiento específico.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/>
          <p:nvPr/>
        </p:nvSpPr>
        <p:spPr>
          <a:xfrm rot="-3577121">
            <a:off x="186643" y="45417"/>
            <a:ext cx="465643" cy="401636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>
            <p:ph type="title"/>
          </p:nvPr>
        </p:nvSpPr>
        <p:spPr>
          <a:xfrm>
            <a:off x="293029" y="288925"/>
            <a:ext cx="9366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s-AR" sz="285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LAS MODALIDADES DE ESCOLARIDAD</a:t>
            </a:r>
            <a:endParaRPr b="1"/>
          </a:p>
        </p:txBody>
      </p:sp>
      <p:sp>
        <p:nvSpPr>
          <p:cNvPr id="107" name="Google Shape;107;p3"/>
          <p:cNvSpPr txBox="1"/>
          <p:nvPr>
            <p:ph idx="1" type="body"/>
          </p:nvPr>
        </p:nvSpPr>
        <p:spPr>
          <a:xfrm>
            <a:off x="919275" y="1610625"/>
            <a:ext cx="7656900" cy="48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2286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43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Presencialidad plena o completa</a:t>
            </a:r>
            <a:r>
              <a:rPr b="1" lang="es-AR" sz="253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AR" sz="1729">
                <a:latin typeface="Arial"/>
                <a:ea typeface="Arial"/>
                <a:cs typeface="Arial"/>
                <a:sym typeface="Arial"/>
              </a:rPr>
              <a:t>(4 hs de L a V)</a:t>
            </a:r>
            <a:endParaRPr b="1" sz="1729">
              <a:latin typeface="Arial"/>
              <a:ea typeface="Arial"/>
              <a:cs typeface="Arial"/>
              <a:sym typeface="Arial"/>
            </a:endParaRPr>
          </a:p>
          <a:p>
            <a:pPr indent="-342265" lvl="0" marL="45720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790"/>
              <a:buFont typeface="Arial"/>
              <a:buChar char="-"/>
            </a:pPr>
            <a:r>
              <a:rPr lang="es-AR" sz="1790">
                <a:latin typeface="Arial"/>
                <a:ea typeface="Arial"/>
                <a:cs typeface="Arial"/>
                <a:sym typeface="Arial"/>
              </a:rPr>
              <a:t>Escuelas de baja matrícula y espacios amplios y aireados</a:t>
            </a:r>
            <a:endParaRPr sz="1790">
              <a:latin typeface="Arial"/>
              <a:ea typeface="Arial"/>
              <a:cs typeface="Arial"/>
              <a:sym typeface="Arial"/>
            </a:endParaRPr>
          </a:p>
          <a:p>
            <a:pPr indent="-342265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90"/>
              <a:buFont typeface="Arial"/>
              <a:buChar char="-"/>
            </a:pPr>
            <a:r>
              <a:rPr lang="es-AR" sz="1790">
                <a:latin typeface="Arial"/>
                <a:ea typeface="Arial"/>
                <a:cs typeface="Arial"/>
                <a:sym typeface="Arial"/>
              </a:rPr>
              <a:t>Escuelas de jornada completa o doble jornada</a:t>
            </a:r>
            <a:endParaRPr sz="179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1790">
              <a:latin typeface="Arial"/>
              <a:ea typeface="Arial"/>
              <a:cs typeface="Arial"/>
              <a:sym typeface="Arial"/>
            </a:endParaRPr>
          </a:p>
          <a:p>
            <a:pPr indent="0" lvl="0" marL="22860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s-AR" sz="243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Presencialidad combinada o alternada </a:t>
            </a:r>
            <a:r>
              <a:rPr lang="es-AR" sz="1729">
                <a:latin typeface="Arial"/>
                <a:ea typeface="Arial"/>
                <a:cs typeface="Arial"/>
                <a:sym typeface="Arial"/>
              </a:rPr>
              <a:t>(4 hs de L a V)</a:t>
            </a:r>
            <a:endParaRPr sz="1490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30"/>
              <a:buNone/>
            </a:pPr>
            <a:r>
              <a:rPr lang="es-AR" sz="1790">
                <a:latin typeface="Arial"/>
                <a:ea typeface="Arial"/>
                <a:cs typeface="Arial"/>
                <a:sym typeface="Arial"/>
              </a:rPr>
              <a:t>Subagrupamiento de los estudiantes, en semanas alternadas, continuidad pedagógica no presencial en semanas alternadas.</a:t>
            </a:r>
            <a:endParaRPr sz="179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30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30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850202" y="1705110"/>
            <a:ext cx="2967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862877" y="3002885"/>
            <a:ext cx="2967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850202" y="4383560"/>
            <a:ext cx="2967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1062275" y="4249750"/>
            <a:ext cx="7513800" cy="4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s-AR" sz="2530">
                <a:solidFill>
                  <a:srgbClr val="366092"/>
                </a:solidFill>
              </a:rPr>
              <a:t> Continuidad pedagógica no presencial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/>
          <p:nvPr>
            <p:ph type="title"/>
          </p:nvPr>
        </p:nvSpPr>
        <p:spPr>
          <a:xfrm>
            <a:off x="398578" y="246725"/>
            <a:ext cx="9366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s-AR" sz="285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Continuidad</a:t>
            </a:r>
            <a:r>
              <a:rPr b="1" lang="es-A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s-AR" sz="285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pedagógica no presencial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"/>
          <p:cNvSpPr txBox="1"/>
          <p:nvPr>
            <p:ph idx="1" type="body"/>
          </p:nvPr>
        </p:nvSpPr>
        <p:spPr>
          <a:xfrm>
            <a:off x="1144125" y="1648625"/>
            <a:ext cx="744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9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No presencialidad en semanas alternadas</a:t>
            </a:r>
            <a:endParaRPr sz="209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9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AR" sz="209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Continuidad pedagógica no presencial para “niños en riesgo” o “familiar en riesgo”</a:t>
            </a:r>
            <a:endParaRPr sz="209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9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AR" sz="209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No presencialidad o niños matriculados en 2020 que no retornaron a la escuela.</a:t>
            </a:r>
            <a:endParaRPr sz="27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>
              <a:solidFill>
                <a:srgbClr val="434343"/>
              </a:solidFill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850202" y="1705110"/>
            <a:ext cx="2967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4"/>
          <p:cNvSpPr/>
          <p:nvPr/>
        </p:nvSpPr>
        <p:spPr>
          <a:xfrm>
            <a:off x="850202" y="2577835"/>
            <a:ext cx="2967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"/>
          <p:cNvSpPr/>
          <p:nvPr/>
        </p:nvSpPr>
        <p:spPr>
          <a:xfrm>
            <a:off x="850202" y="3711735"/>
            <a:ext cx="2967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/>
          <p:nvPr/>
        </p:nvSpPr>
        <p:spPr>
          <a:xfrm rot="-3577121">
            <a:off x="186643" y="45417"/>
            <a:ext cx="465643" cy="401636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5"/>
          <p:cNvSpPr txBox="1"/>
          <p:nvPr/>
        </p:nvSpPr>
        <p:spPr>
          <a:xfrm>
            <a:off x="532280" y="657763"/>
            <a:ext cx="9209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950">
                <a:solidFill>
                  <a:srgbClr val="366092"/>
                </a:solidFill>
              </a:rPr>
              <a:t>PROGRAMA DE FORTALECIMIENTO O INTENSIFICACIÓN</a:t>
            </a:r>
            <a:endParaRPr sz="4400">
              <a:solidFill>
                <a:srgbClr val="000000"/>
              </a:solidFill>
            </a:endParaRPr>
          </a:p>
        </p:txBody>
      </p:sp>
      <p:sp>
        <p:nvSpPr>
          <p:cNvPr id="127" name="Google Shape;127;p5"/>
          <p:cNvSpPr/>
          <p:nvPr/>
        </p:nvSpPr>
        <p:spPr>
          <a:xfrm>
            <a:off x="1678525" y="2262109"/>
            <a:ext cx="313800" cy="2496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5"/>
          <p:cNvSpPr/>
          <p:nvPr/>
        </p:nvSpPr>
        <p:spPr>
          <a:xfrm>
            <a:off x="1678525" y="4347701"/>
            <a:ext cx="313800" cy="2496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5"/>
          <p:cNvSpPr/>
          <p:nvPr/>
        </p:nvSpPr>
        <p:spPr>
          <a:xfrm>
            <a:off x="1678525" y="2904231"/>
            <a:ext cx="313800" cy="2496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5"/>
          <p:cNvSpPr/>
          <p:nvPr/>
        </p:nvSpPr>
        <p:spPr>
          <a:xfrm>
            <a:off x="1678525" y="3669377"/>
            <a:ext cx="313800" cy="2496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5"/>
          <p:cNvSpPr txBox="1"/>
          <p:nvPr/>
        </p:nvSpPr>
        <p:spPr>
          <a:xfrm>
            <a:off x="2075686" y="2130813"/>
            <a:ext cx="3173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000">
                <a:solidFill>
                  <a:srgbClr val="366092"/>
                </a:solidFill>
              </a:rPr>
              <a:t>Desde el 17 de febrero</a:t>
            </a:r>
            <a:endParaRPr sz="1600"/>
          </a:p>
        </p:txBody>
      </p:sp>
      <p:sp>
        <p:nvSpPr>
          <p:cNvPr id="132" name="Google Shape;132;p5"/>
          <p:cNvSpPr txBox="1"/>
          <p:nvPr/>
        </p:nvSpPr>
        <p:spPr>
          <a:xfrm>
            <a:off x="2063308" y="2760077"/>
            <a:ext cx="4264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s-AR" sz="2000">
                <a:solidFill>
                  <a:srgbClr val="366092"/>
                </a:solidFill>
              </a:rPr>
              <a:t>A partir del inicio de clases</a:t>
            </a:r>
            <a:endParaRPr sz="1600"/>
          </a:p>
        </p:txBody>
      </p:sp>
      <p:sp>
        <p:nvSpPr>
          <p:cNvPr id="133" name="Google Shape;133;p5"/>
          <p:cNvSpPr txBox="1"/>
          <p:nvPr/>
        </p:nvSpPr>
        <p:spPr>
          <a:xfrm>
            <a:off x="2063308" y="3541742"/>
            <a:ext cx="7289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s-AR" sz="2000">
                <a:solidFill>
                  <a:srgbClr val="366092"/>
                </a:solidFill>
              </a:rPr>
              <a:t>Características de la intensificación en primaria</a:t>
            </a:r>
            <a:endParaRPr b="1" sz="2000">
              <a:solidFill>
                <a:srgbClr val="366092"/>
              </a:solidFill>
            </a:endParaRPr>
          </a:p>
        </p:txBody>
      </p:sp>
      <p:sp>
        <p:nvSpPr>
          <p:cNvPr id="134" name="Google Shape;134;p5"/>
          <p:cNvSpPr txBox="1"/>
          <p:nvPr/>
        </p:nvSpPr>
        <p:spPr>
          <a:xfrm>
            <a:off x="1987108" y="4272516"/>
            <a:ext cx="54015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s-AR" sz="1900">
                <a:solidFill>
                  <a:srgbClr val="366092"/>
                </a:solidFill>
              </a:rPr>
              <a:t>¿Quién está a cargo de la intensificación?</a:t>
            </a:r>
            <a:endParaRPr sz="1500"/>
          </a:p>
        </p:txBody>
      </p:sp>
      <p:sp>
        <p:nvSpPr>
          <p:cNvPr id="135" name="Google Shape;135;p5"/>
          <p:cNvSpPr txBox="1"/>
          <p:nvPr/>
        </p:nvSpPr>
        <p:spPr>
          <a:xfrm>
            <a:off x="6492900" y="5042350"/>
            <a:ext cx="5683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500">
                <a:solidFill>
                  <a:srgbClr val="000000"/>
                </a:solidFill>
              </a:rPr>
              <a:t>Actualizar los datos al 15 de marzo</a:t>
            </a:r>
            <a:endParaRPr sz="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/>
          <p:nvPr/>
        </p:nvSpPr>
        <p:spPr>
          <a:xfrm>
            <a:off x="164468" y="188640"/>
            <a:ext cx="9577200" cy="5256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6"/>
          <p:cNvSpPr/>
          <p:nvPr/>
        </p:nvSpPr>
        <p:spPr>
          <a:xfrm rot="-3577121">
            <a:off x="186643" y="45417"/>
            <a:ext cx="465643" cy="401636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6"/>
          <p:cNvSpPr txBox="1"/>
          <p:nvPr/>
        </p:nvSpPr>
        <p:spPr>
          <a:xfrm>
            <a:off x="623450" y="502775"/>
            <a:ext cx="8799000" cy="11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900">
                <a:solidFill>
                  <a:srgbClr val="00AEC3"/>
                </a:solidFill>
              </a:rPr>
              <a:t>2. PROMOVER LA SISTEMATICIDAD Y LA CONTINUIDAD DE LA ENSEÑANZA EN LA ESCUELA PRIMARIA</a:t>
            </a:r>
            <a:endParaRPr b="1"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6"/>
          <p:cNvSpPr txBox="1"/>
          <p:nvPr/>
        </p:nvSpPr>
        <p:spPr>
          <a:xfrm>
            <a:off x="584422" y="1825625"/>
            <a:ext cx="90108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rgbClr val="434343"/>
                </a:solidFill>
              </a:rPr>
              <a:t>1. </a:t>
            </a:r>
            <a:r>
              <a:rPr lang="es-AR" sz="1800">
                <a:solidFill>
                  <a:srgbClr val="434343"/>
                </a:solidFill>
              </a:rPr>
              <a:t>Acompañar a los equipos escolares para asegurar que se desarrollen en cada año los núcleos de contenidos que propone el Currículum Prioritario para cada unidad pedagógica.</a:t>
            </a:r>
            <a:endParaRPr sz="1800">
              <a:solidFill>
                <a:srgbClr val="434343"/>
              </a:solidFill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rgbClr val="434343"/>
                </a:solidFill>
              </a:rPr>
              <a:t>2. Reflexionar y acordar–según el modelo de presencialidad de cada escuela- sobre las estrategias pedagógico-didácticas más aptas para que los chicos aprendan: </a:t>
            </a:r>
            <a:r>
              <a:rPr b="1" lang="es-AR" sz="1800">
                <a:solidFill>
                  <a:srgbClr val="434343"/>
                </a:solidFill>
              </a:rPr>
              <a:t>retomar lo enseñado</a:t>
            </a:r>
            <a:r>
              <a:rPr lang="es-AR" sz="1800">
                <a:solidFill>
                  <a:srgbClr val="434343"/>
                </a:solidFill>
              </a:rPr>
              <a:t> y </a:t>
            </a:r>
            <a:r>
              <a:rPr b="1" lang="es-AR" sz="1800">
                <a:solidFill>
                  <a:srgbClr val="434343"/>
                </a:solidFill>
              </a:rPr>
              <a:t>sostener</a:t>
            </a:r>
            <a:r>
              <a:rPr lang="es-AR" sz="1800">
                <a:solidFill>
                  <a:srgbClr val="434343"/>
                </a:solidFill>
              </a:rPr>
              <a:t> </a:t>
            </a:r>
            <a:r>
              <a:rPr b="1" lang="es-AR" sz="1800">
                <a:solidFill>
                  <a:srgbClr val="434343"/>
                </a:solidFill>
              </a:rPr>
              <a:t>el tema en continuidad para consolidar los aprendizajes</a:t>
            </a:r>
            <a:r>
              <a:rPr lang="es-AR" sz="1800">
                <a:solidFill>
                  <a:srgbClr val="434343"/>
                </a:solidFill>
              </a:rPr>
              <a:t>.</a:t>
            </a:r>
            <a:endParaRPr sz="1800">
              <a:solidFill>
                <a:srgbClr val="434343"/>
              </a:solidFill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rgbClr val="434343"/>
                </a:solidFill>
              </a:rPr>
              <a:t>3. Analizar con Equipos Directivos y docentes ciertas estrategias de “valoración pedagógica” e instalarlas</a:t>
            </a:r>
            <a:endParaRPr sz="1800">
              <a:solidFill>
                <a:srgbClr val="434343"/>
              </a:solidFill>
            </a:endParaRPr>
          </a:p>
          <a:p>
            <a:pPr indent="-565150" lvl="0" marL="7429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463002" y="1948310"/>
            <a:ext cx="2967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6"/>
          <p:cNvSpPr/>
          <p:nvPr/>
        </p:nvSpPr>
        <p:spPr>
          <a:xfrm>
            <a:off x="463002" y="3088685"/>
            <a:ext cx="2967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6"/>
          <p:cNvSpPr/>
          <p:nvPr/>
        </p:nvSpPr>
        <p:spPr>
          <a:xfrm>
            <a:off x="463002" y="4283760"/>
            <a:ext cx="2967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"/>
          <p:cNvSpPr/>
          <p:nvPr/>
        </p:nvSpPr>
        <p:spPr>
          <a:xfrm>
            <a:off x="164468" y="188640"/>
            <a:ext cx="9577200" cy="5256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7"/>
          <p:cNvSpPr txBox="1"/>
          <p:nvPr/>
        </p:nvSpPr>
        <p:spPr>
          <a:xfrm>
            <a:off x="539625" y="441325"/>
            <a:ext cx="9037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rgbClr val="00AEC3"/>
                </a:solidFill>
              </a:rPr>
              <a:t>3. SOSTENER JORNADAS INTENSIVAS ANALIZANDO LO QUE REVELA LA ‘’VALORACIÓN PEDAGÓGICA’’ ACERCA DE LOS AVANCES Y OBSTÁCULOS OBSERVADOS EN LAS PRODUCCIONES Y DESEMPEÑOS DE LAS Y LOS NIÑOS</a:t>
            </a:r>
            <a:endParaRPr b="1" sz="3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7"/>
          <p:cNvSpPr txBox="1"/>
          <p:nvPr/>
        </p:nvSpPr>
        <p:spPr>
          <a:xfrm>
            <a:off x="545475" y="1891275"/>
            <a:ext cx="8872800" cy="3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434343"/>
                </a:solidFill>
              </a:rPr>
              <a:t>1. </a:t>
            </a:r>
            <a:r>
              <a:rPr lang="es-AR" sz="1600">
                <a:solidFill>
                  <a:srgbClr val="434343"/>
                </a:solidFill>
              </a:rPr>
              <a:t>En la 1° quincena de abril habrá que definir el modelo de acompañamiento para destrabar la situación (previa a la pandemia) de sobre-edad o desempeños de niñas y niños que necesitan acompañamiento en una de las áreas que se intensifican o en las dos. </a:t>
            </a:r>
            <a:endParaRPr sz="1600">
              <a:solidFill>
                <a:srgbClr val="434343"/>
              </a:solidFill>
            </a:endParaRPr>
          </a:p>
          <a:p>
            <a:pPr indent="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34343"/>
              </a:solidFill>
            </a:endParaRPr>
          </a:p>
          <a:p>
            <a:pPr indent="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434343"/>
                </a:solidFill>
              </a:rPr>
              <a:t>2. Definir agrupamientos flexibles de acompañamiento para las y los chicos de 3° año y para los de segundo ciclo que no logran aún desempeñarse autónomamente en lectura y escritura y/o en el manejo apropiado del sistema de numeración o en la  resolución de problemas con números enteros.   </a:t>
            </a:r>
            <a:endParaRPr sz="1600">
              <a:solidFill>
                <a:srgbClr val="434343"/>
              </a:solidFill>
            </a:endParaRPr>
          </a:p>
          <a:p>
            <a:pPr indent="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154" name="Google Shape;154;p7"/>
          <p:cNvSpPr/>
          <p:nvPr/>
        </p:nvSpPr>
        <p:spPr>
          <a:xfrm>
            <a:off x="539202" y="1948310"/>
            <a:ext cx="2967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7"/>
          <p:cNvSpPr/>
          <p:nvPr/>
        </p:nvSpPr>
        <p:spPr>
          <a:xfrm>
            <a:off x="566177" y="3415935"/>
            <a:ext cx="2967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7"/>
          <p:cNvSpPr/>
          <p:nvPr/>
        </p:nvSpPr>
        <p:spPr>
          <a:xfrm rot="-3577121">
            <a:off x="186643" y="45417"/>
            <a:ext cx="465643" cy="401636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"/>
          <p:cNvSpPr txBox="1"/>
          <p:nvPr/>
        </p:nvSpPr>
        <p:spPr>
          <a:xfrm>
            <a:off x="481406" y="2125014"/>
            <a:ext cx="8947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8"/>
          <p:cNvSpPr/>
          <p:nvPr/>
        </p:nvSpPr>
        <p:spPr>
          <a:xfrm>
            <a:off x="164468" y="188640"/>
            <a:ext cx="9577200" cy="5256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8"/>
          <p:cNvSpPr txBox="1"/>
          <p:nvPr/>
        </p:nvSpPr>
        <p:spPr>
          <a:xfrm>
            <a:off x="182492" y="60325"/>
            <a:ext cx="9219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550">
                <a:solidFill>
                  <a:srgbClr val="366092"/>
                </a:solidFill>
              </a:rPr>
              <a:t>Otros propósitos</a:t>
            </a:r>
            <a:br>
              <a:rPr b="1" lang="es-AR" sz="2350">
                <a:solidFill>
                  <a:srgbClr val="366092"/>
                </a:solidFill>
              </a:rPr>
            </a:br>
            <a:r>
              <a:rPr b="1" lang="es-AR" sz="2350">
                <a:solidFill>
                  <a:srgbClr val="366092"/>
                </a:solidFill>
              </a:rPr>
              <a:t>(hoy sólo enunciados)</a:t>
            </a:r>
            <a:endParaRPr b="1"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8"/>
          <p:cNvSpPr txBox="1"/>
          <p:nvPr/>
        </p:nvSpPr>
        <p:spPr>
          <a:xfrm>
            <a:off x="862875" y="3887650"/>
            <a:ext cx="88449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434343"/>
                </a:solidFill>
              </a:rPr>
              <a:t>El conocimiento de las ciencias forma ciudadanos, abre al debate, a la observación, a la reflexión, no debe quedar relegado al calendario. Además, forma lectores. </a:t>
            </a:r>
            <a:endParaRPr sz="1600">
              <a:solidFill>
                <a:srgbClr val="434343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366092"/>
                </a:solidFill>
              </a:rPr>
              <a:t>PROPÓSITO DE 2020 QUE NO PUDIMOS PLANTEAR.</a:t>
            </a:r>
            <a:r>
              <a:rPr b="1" lang="es-AR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8"/>
          <p:cNvSpPr txBox="1"/>
          <p:nvPr/>
        </p:nvSpPr>
        <p:spPr>
          <a:xfrm>
            <a:off x="433275" y="1292775"/>
            <a:ext cx="9058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rgbClr val="00AEC3"/>
                </a:solidFill>
              </a:rPr>
              <a:t>4. ANALIZAR ‘’INTENSAMENTE’’ AL 30 DE ABRIL LA SITUACIÓN DE LOS NIÑOS QUE CURSAN LA UP 1°/2° Y FORTALECER LA ENSEÑANZA EN ESOS AÑOS</a:t>
            </a:r>
            <a:endParaRPr/>
          </a:p>
        </p:txBody>
      </p:sp>
      <p:sp>
        <p:nvSpPr>
          <p:cNvPr id="166" name="Google Shape;166;p8"/>
          <p:cNvSpPr txBox="1"/>
          <p:nvPr/>
        </p:nvSpPr>
        <p:spPr>
          <a:xfrm>
            <a:off x="862400" y="1793200"/>
            <a:ext cx="88449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434343"/>
                </a:solidFill>
              </a:rPr>
              <a:t>Nuestros chicos no pueden finalizar la UP 1/2 sin leer y escribir “más o menos autónomamente” (Acompañemos a superar un problema –en muchos casos- de enseñanza) 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366092"/>
                </a:solidFill>
              </a:rPr>
              <a:t>PROPÓSITO DE 2020 QUE NO PUDIMOS PLANTEAR.</a:t>
            </a:r>
            <a:endParaRPr/>
          </a:p>
        </p:txBody>
      </p:sp>
      <p:sp>
        <p:nvSpPr>
          <p:cNvPr id="167" name="Google Shape;167;p8"/>
          <p:cNvSpPr/>
          <p:nvPr/>
        </p:nvSpPr>
        <p:spPr>
          <a:xfrm>
            <a:off x="481402" y="2120985"/>
            <a:ext cx="2967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8"/>
          <p:cNvSpPr txBox="1"/>
          <p:nvPr/>
        </p:nvSpPr>
        <p:spPr>
          <a:xfrm>
            <a:off x="433275" y="3054475"/>
            <a:ext cx="9219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rgbClr val="00AEC3"/>
                </a:solidFill>
              </a:rPr>
              <a:t>5. ASEGURAR QUE EN CADA AÑO ESCOLAR, AL MENOS ALTERNATIVAMENTE, SE DESARROLLEN SECUENCIAS DE CIENCIAS SOCIALES Y CIENCIAS NATURALES</a:t>
            </a:r>
            <a:endParaRPr/>
          </a:p>
        </p:txBody>
      </p:sp>
      <p:sp>
        <p:nvSpPr>
          <p:cNvPr id="169" name="Google Shape;169;p8"/>
          <p:cNvSpPr/>
          <p:nvPr/>
        </p:nvSpPr>
        <p:spPr>
          <a:xfrm>
            <a:off x="481402" y="4175985"/>
            <a:ext cx="2967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8"/>
          <p:cNvSpPr/>
          <p:nvPr/>
        </p:nvSpPr>
        <p:spPr>
          <a:xfrm rot="-3577121">
            <a:off x="186643" y="45417"/>
            <a:ext cx="465643" cy="401636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3675" y="53750"/>
            <a:ext cx="2913700" cy="107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9"/>
          <p:cNvSpPr txBox="1"/>
          <p:nvPr/>
        </p:nvSpPr>
        <p:spPr>
          <a:xfrm>
            <a:off x="514200" y="1449000"/>
            <a:ext cx="88788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AR" sz="2200">
                <a:solidFill>
                  <a:srgbClr val="366092"/>
                </a:solidFill>
              </a:rPr>
              <a:t>“… asegurar que se desarrollen en cada año los núcleos de contenidos que propone el Currículum Prioritario para cada unidad pedagógica”.</a:t>
            </a:r>
            <a:r>
              <a:rPr b="1" i="1" lang="es-AR" sz="2200">
                <a:solidFill>
                  <a:srgbClr val="FCE5C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1" sz="2200">
              <a:solidFill>
                <a:srgbClr val="FCE5C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CE5C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9"/>
          <p:cNvSpPr txBox="1"/>
          <p:nvPr/>
        </p:nvSpPr>
        <p:spPr>
          <a:xfrm>
            <a:off x="584750" y="2814150"/>
            <a:ext cx="8094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AR" sz="2200">
                <a:solidFill>
                  <a:srgbClr val="366092"/>
                </a:solidFill>
              </a:rPr>
              <a:t>“…retomar lo enseñado y sostener el tema en continuidad para consolidar los aprendizajes…”</a:t>
            </a:r>
            <a:endParaRPr b="1" i="1" sz="2200">
              <a:solidFill>
                <a:srgbClr val="366092"/>
              </a:solidFill>
            </a:endParaRPr>
          </a:p>
        </p:txBody>
      </p:sp>
      <p:sp>
        <p:nvSpPr>
          <p:cNvPr id="178" name="Google Shape;178;p9"/>
          <p:cNvSpPr txBox="1"/>
          <p:nvPr/>
        </p:nvSpPr>
        <p:spPr>
          <a:xfrm>
            <a:off x="627775" y="4039550"/>
            <a:ext cx="78210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AR" sz="2200">
                <a:solidFill>
                  <a:srgbClr val="366092"/>
                </a:solidFill>
              </a:rPr>
              <a:t>“Analizar (…) e instalar ciertas estrategias de valoración pedagógica..”</a:t>
            </a:r>
            <a:endParaRPr b="1" i="1" sz="2200">
              <a:solidFill>
                <a:srgbClr val="366092"/>
              </a:solidFill>
            </a:endParaRPr>
          </a:p>
        </p:txBody>
      </p:sp>
      <p:sp>
        <p:nvSpPr>
          <p:cNvPr id="179" name="Google Shape;179;p9"/>
          <p:cNvSpPr txBox="1"/>
          <p:nvPr/>
        </p:nvSpPr>
        <p:spPr>
          <a:xfrm>
            <a:off x="532400" y="741150"/>
            <a:ext cx="4175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500">
                <a:solidFill>
                  <a:srgbClr val="00AEC3"/>
                </a:solidFill>
              </a:rPr>
              <a:t>Dirección Provincial de Educación Primaria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2021-03-07T15:16:50Z</dcterms:created>
  <dc:creator>Usuario de Windows</dc:creator>
</cp:coreProperties>
</file>